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60" r:id="rId2"/>
    <p:sldId id="262" r:id="rId3"/>
    <p:sldId id="269" r:id="rId4"/>
    <p:sldId id="263" r:id="rId5"/>
    <p:sldId id="265" r:id="rId6"/>
    <p:sldId id="266" r:id="rId7"/>
    <p:sldId id="268" r:id="rId8"/>
    <p:sldId id="267" r:id="rId9"/>
    <p:sldId id="270" r:id="rId10"/>
    <p:sldId id="259" r:id="rId11"/>
  </p:sldIdLst>
  <p:sldSz cx="12192000" cy="6858000"/>
  <p:notesSz cx="6858000" cy="9144000"/>
  <p:embeddedFontLst>
    <p:embeddedFont>
      <p:font typeface="나눔스퀘어라운드OTF ExtraBold" panose="020B0600000101010101" pitchFamily="34" charset="-127"/>
      <p:bold r:id="rId12"/>
    </p:embeddedFont>
    <p:embeddedFont>
      <p:font typeface="맑은 고딕" panose="020B0503020000020004" pitchFamily="50" charset="-127"/>
      <p:regular r:id="rId13"/>
      <p:bold r:id="rId1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43C00"/>
    <a:srgbClr val="562B4B"/>
    <a:srgbClr val="F48F53"/>
    <a:srgbClr val="DDD5DD"/>
    <a:srgbClr val="FFE0B0"/>
    <a:srgbClr val="FFF1DE"/>
    <a:srgbClr val="FFD569"/>
    <a:srgbClr val="FFB77E"/>
    <a:srgbClr val="988097"/>
    <a:srgbClr val="BBACB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0B1BCD-1556-4A86-B67C-536F639E1C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05E9297-1F9E-458A-89E6-130D69B067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A43F099-153C-4BC1-ACA2-2E34F31C8F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324EA-C3C9-41D5-B733-BD1AAC440DEB}" type="datetimeFigureOut">
              <a:rPr lang="ko-KR" altLang="en-US" smtClean="0"/>
              <a:t>2024-03-30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51D5BF2-3E1F-425B-9FD5-C38D518B5A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AC3491-C779-4FC5-AB78-2F14D5604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93BC-5FA2-410F-85FC-62818C8E97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93651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52B889-34DE-42C0-9CBF-F77C2DBBDA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5F957C5-9844-4C27-ABD2-47F88D7011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80E8D8E-6A0A-4032-B6A1-D8A4EB45F8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324EA-C3C9-41D5-B733-BD1AAC440DEB}" type="datetimeFigureOut">
              <a:rPr lang="ko-KR" altLang="en-US" smtClean="0"/>
              <a:t>2024-03-30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A57FBE-C413-4C3E-8C34-F9224617C0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866F7B8-5654-4334-A9CC-129572FCA7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93BC-5FA2-410F-85FC-62818C8E97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54528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5A828BC-4B24-46CB-94F3-28254D778B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314109E-2A89-47C8-AE08-2B3A958BB6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2E83ACE-685C-4A66-B0FE-A612BBDF9E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324EA-C3C9-41D5-B733-BD1AAC440DEB}" type="datetimeFigureOut">
              <a:rPr lang="ko-KR" altLang="en-US" smtClean="0"/>
              <a:t>2024-03-30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0627275-69C1-43E7-A1E3-79AE060F73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4C0BD95-2845-4405-B63C-68A5D983B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93BC-5FA2-410F-85FC-62818C8E97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21214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3D5C89-2A2A-4636-94A9-6878607CE2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6B301AF-5E39-4952-91BB-4F2F2042BB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BCCB09F-F20F-42CD-B3FE-B5ED03C8E0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324EA-C3C9-41D5-B733-BD1AAC440DEB}" type="datetimeFigureOut">
              <a:rPr lang="ko-KR" altLang="en-US" smtClean="0"/>
              <a:t>2024-03-30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C753834-14D7-4989-B896-EDBD13FAE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95CF575-3AE1-49DD-8E0F-A2F73B486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93BC-5FA2-410F-85FC-62818C8E97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93064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F14B3F-957D-4ADB-98C7-583F9658D2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08727E0-30B1-467B-A5B6-59B88AAA67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9AC8D0-AD93-4AE5-9182-CAE58666A6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324EA-C3C9-41D5-B733-BD1AAC440DEB}" type="datetimeFigureOut">
              <a:rPr lang="ko-KR" altLang="en-US" smtClean="0"/>
              <a:t>2024-03-30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889CE1B-29A7-45FA-B194-49FAA9AC19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0523077-7ED4-471F-AC5B-27C0843B4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93BC-5FA2-410F-85FC-62818C8E97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34318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79EB43-7187-4C66-8319-FBA0DD3FE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D3139D2-932F-44EC-B3EE-97B3172492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C8E3B92-CA82-4267-AD7C-780FB51525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E161184-E381-4858-A575-08EFBB9D6F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324EA-C3C9-41D5-B733-BD1AAC440DEB}" type="datetimeFigureOut">
              <a:rPr lang="ko-KR" altLang="en-US" smtClean="0"/>
              <a:t>2024-03-30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669D1DB-7651-47F3-A527-52BEA0BB97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1BC1201-A25C-408D-B12B-D8AB1E0C4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93BC-5FA2-410F-85FC-62818C8E97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78185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F14FA8-7469-4F14-9E02-04835B441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048279C-D631-49F4-A366-70252BFDBB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F4149D8-BF9B-4D3B-A4AF-CDA8D0FCB7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B79F159-ECC5-4202-B0B7-4664EEF69F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87C5B76-4E91-4C40-8AF5-C3A86173573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745E987-93F8-4961-89EF-91B1BD588E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324EA-C3C9-41D5-B733-BD1AAC440DEB}" type="datetimeFigureOut">
              <a:rPr lang="ko-KR" altLang="en-US" smtClean="0"/>
              <a:t>2024-03-30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670B50B-94AC-440C-A8FE-974BCA1593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F85F327-D906-4841-9416-7866F665C7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93BC-5FA2-410F-85FC-62818C8E97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44377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39E2D3-8895-436A-B21B-861F5F4DC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0A328BD-EDB3-42F6-BDA6-173BD6C688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324EA-C3C9-41D5-B733-BD1AAC440DEB}" type="datetimeFigureOut">
              <a:rPr lang="ko-KR" altLang="en-US" smtClean="0"/>
              <a:t>2024-03-30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6A67157-9AC7-4B31-A207-D662A5AF5F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B9F5268-6F82-4B0D-8C28-452CF44A2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93BC-5FA2-410F-85FC-62818C8E97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91555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9ADBDA1-A17B-4BA5-8EA4-B34F838D29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324EA-C3C9-41D5-B733-BD1AAC440DEB}" type="datetimeFigureOut">
              <a:rPr lang="ko-KR" altLang="en-US" smtClean="0"/>
              <a:t>2024-03-30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403B43C-EE2D-4647-B30A-B8B199888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67E7C82-063B-430C-B896-F0BFC82EAD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93BC-5FA2-410F-85FC-62818C8E97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47623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F440ED-979E-4CC3-9566-DD4B15FB5D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1F88B87-06BB-45FA-BDD3-E12C4AF987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C850403-E66A-4907-A7D5-D12E6AFC12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61F57E4-BA58-46AD-9DF8-A9DB49B970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324EA-C3C9-41D5-B733-BD1AAC440DEB}" type="datetimeFigureOut">
              <a:rPr lang="ko-KR" altLang="en-US" smtClean="0"/>
              <a:t>2024-03-30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E9415F2-872C-42E8-8ACA-107CC5EFF7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BE4FFFB-2732-40EA-BEFA-EB504164BC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93BC-5FA2-410F-85FC-62818C8E97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72024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7A8ED8-E3C0-46B6-9ACF-A2A38BEF7D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3239D20-DF7B-427C-A2C6-BA0A2C01F5E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66218EC-BE4D-4E91-A388-D24F7C7260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FCB229D-7FBE-4204-8DBC-4976D72863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324EA-C3C9-41D5-B733-BD1AAC440DEB}" type="datetimeFigureOut">
              <a:rPr lang="ko-KR" altLang="en-US" smtClean="0"/>
              <a:t>2024-03-30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ECCC892-51C5-416B-8998-45299191CC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E3D9A4C-7010-4777-9B94-69750A526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93BC-5FA2-410F-85FC-62818C8E97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50248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EF16D59-C831-4D42-B3CE-0CC3B95F42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8C51F67-384A-4430-B24D-7A21E9996C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F96F3BD-D150-41D6-8989-2CA292E7DEF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6324EA-C3C9-41D5-B733-BD1AAC440DEB}" type="datetimeFigureOut">
              <a:rPr lang="ko-KR" altLang="en-US" smtClean="0"/>
              <a:t>2024-03-30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7802B8-B1AD-46C1-B816-ED81CD4DA3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29D92D-C718-4939-BAB0-85549A5099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DE93BC-5FA2-410F-85FC-62818C8E97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43514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3CD2B533-1743-40EB-A831-25892B009385}"/>
              </a:ext>
            </a:extLst>
          </p:cNvPr>
          <p:cNvSpPr/>
          <p:nvPr/>
        </p:nvSpPr>
        <p:spPr>
          <a:xfrm flipV="1">
            <a:off x="-1" y="374904"/>
            <a:ext cx="12192000" cy="6108192"/>
          </a:xfrm>
          <a:prstGeom prst="rect">
            <a:avLst/>
          </a:prstGeom>
          <a:solidFill>
            <a:srgbClr val="FFD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" name="그래픽 1">
            <a:extLst>
              <a:ext uri="{FF2B5EF4-FFF2-40B4-BE49-F238E27FC236}">
                <a16:creationId xmlns:a16="http://schemas.microsoft.com/office/drawing/2014/main" id="{BA8ABF2E-0BC3-4E76-9DCD-0BC6F5B2CB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57724" y="5152290"/>
            <a:ext cx="2876550" cy="1400175"/>
          </a:xfrm>
          <a:prstGeom prst="rect">
            <a:avLst/>
          </a:prstGeom>
        </p:spPr>
      </p:pic>
      <p:pic>
        <p:nvPicPr>
          <p:cNvPr id="6" name="그래픽 5">
            <a:extLst>
              <a:ext uri="{FF2B5EF4-FFF2-40B4-BE49-F238E27FC236}">
                <a16:creationId xmlns:a16="http://schemas.microsoft.com/office/drawing/2014/main" id="{1A29DC6B-2409-47D1-B608-42DCD46378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81662" y="0"/>
            <a:ext cx="828675" cy="16859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E57D2F4-29FF-4591-A08B-F8A8B000C380}"/>
              </a:ext>
            </a:extLst>
          </p:cNvPr>
          <p:cNvSpPr txBox="1"/>
          <p:nvPr/>
        </p:nvSpPr>
        <p:spPr>
          <a:xfrm>
            <a:off x="180977" y="2362582"/>
            <a:ext cx="11830048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4000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스팀 랭킹과</a:t>
            </a:r>
            <a:endParaRPr lang="en-US" altLang="ko-KR" sz="4000" dirty="0">
              <a:solidFill>
                <a:srgbClr val="56304B"/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  <a:p>
            <a:pPr algn="ctr"/>
            <a:r>
              <a:rPr lang="ko-KR" altLang="en-US" sz="4000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유튜브 조회 수의 상관관계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0D03C3-BE9B-48C0-9ADD-D6462C1A0806}"/>
              </a:ext>
            </a:extLst>
          </p:cNvPr>
          <p:cNvSpPr txBox="1"/>
          <p:nvPr/>
        </p:nvSpPr>
        <p:spPr>
          <a:xfrm>
            <a:off x="3001401" y="4126767"/>
            <a:ext cx="618919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dirty="0">
                <a:latin typeface="나눔스퀘어라운드OTF ExtraBold" panose="020B0600000101010101" charset="-127"/>
                <a:ea typeface="나눔스퀘어라운드OTF ExtraBold" panose="020B0600000101010101" charset="-127"/>
              </a:rPr>
              <a:t>게임 판매량과 플레이 시간에 따른 유튜브 내의 미디어 소비량 비교</a:t>
            </a:r>
            <a:endParaRPr lang="ko-KR" altLang="en-US" sz="1600" dirty="0">
              <a:solidFill>
                <a:srgbClr val="56304B"/>
              </a:solidFill>
              <a:latin typeface="나눔스퀘어라운드OTF ExtraBold" panose="020B0600000101010101" charset="-127"/>
              <a:ea typeface="나눔스퀘어라운드OTF Extra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018388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39963BA2-E471-4B59-A3C4-85FAE927A700}"/>
              </a:ext>
            </a:extLst>
          </p:cNvPr>
          <p:cNvSpPr/>
          <p:nvPr/>
        </p:nvSpPr>
        <p:spPr>
          <a:xfrm>
            <a:off x="-1" y="0"/>
            <a:ext cx="12192000" cy="374904"/>
          </a:xfrm>
          <a:prstGeom prst="rect">
            <a:avLst/>
          </a:prstGeom>
          <a:solidFill>
            <a:srgbClr val="FFD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F0F4D5F-2EB4-44C5-B412-75725B0B8498}"/>
              </a:ext>
            </a:extLst>
          </p:cNvPr>
          <p:cNvSpPr/>
          <p:nvPr/>
        </p:nvSpPr>
        <p:spPr>
          <a:xfrm>
            <a:off x="-1" y="6483096"/>
            <a:ext cx="12192000" cy="374904"/>
          </a:xfrm>
          <a:prstGeom prst="rect">
            <a:avLst/>
          </a:prstGeom>
          <a:solidFill>
            <a:srgbClr val="FFD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" name="그래픽 6">
            <a:extLst>
              <a:ext uri="{FF2B5EF4-FFF2-40B4-BE49-F238E27FC236}">
                <a16:creationId xmlns:a16="http://schemas.microsoft.com/office/drawing/2014/main" id="{979608DA-9AD2-4C54-91CC-E4F2DE7002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0" y="4628415"/>
            <a:ext cx="2962275" cy="19240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983FD00-140C-49EA-AC40-0FBE81632C9D}"/>
              </a:ext>
            </a:extLst>
          </p:cNvPr>
          <p:cNvSpPr txBox="1"/>
          <p:nvPr/>
        </p:nvSpPr>
        <p:spPr>
          <a:xfrm>
            <a:off x="180977" y="2695504"/>
            <a:ext cx="11830048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6000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“THANK YOU FOR WATCHING”</a:t>
            </a:r>
            <a:endParaRPr lang="ko-KR" altLang="en-US" sz="6000" dirty="0">
              <a:solidFill>
                <a:srgbClr val="56304B"/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pic>
        <p:nvPicPr>
          <p:cNvPr id="11" name="그래픽 10">
            <a:extLst>
              <a:ext uri="{FF2B5EF4-FFF2-40B4-BE49-F238E27FC236}">
                <a16:creationId xmlns:a16="http://schemas.microsoft.com/office/drawing/2014/main" id="{572FD011-8D4E-499F-BA59-5538156AC4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81662" y="0"/>
            <a:ext cx="828675" cy="168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0043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이등변 삼각형 4">
            <a:extLst>
              <a:ext uri="{FF2B5EF4-FFF2-40B4-BE49-F238E27FC236}">
                <a16:creationId xmlns:a16="http://schemas.microsoft.com/office/drawing/2014/main" id="{61E8D7B5-1296-4884-9FE9-D9685B4B5500}"/>
              </a:ext>
            </a:extLst>
          </p:cNvPr>
          <p:cNvSpPr/>
          <p:nvPr/>
        </p:nvSpPr>
        <p:spPr>
          <a:xfrm rot="16200000">
            <a:off x="949444" y="379672"/>
            <a:ext cx="819146" cy="394136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B84696-95F6-4008-B8CE-D87D1725EE36}"/>
              </a:ext>
            </a:extLst>
          </p:cNvPr>
          <p:cNvSpPr txBox="1"/>
          <p:nvPr/>
        </p:nvSpPr>
        <p:spPr>
          <a:xfrm>
            <a:off x="1013033" y="176310"/>
            <a:ext cx="1596591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3200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역할 분담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F02DD2B7-19B2-45CA-B88A-D488660D0199}"/>
              </a:ext>
            </a:extLst>
          </p:cNvPr>
          <p:cNvGrpSpPr/>
          <p:nvPr/>
        </p:nvGrpSpPr>
        <p:grpSpPr>
          <a:xfrm>
            <a:off x="260295" y="167166"/>
            <a:ext cx="492443" cy="501587"/>
            <a:chOff x="7068195" y="1691107"/>
            <a:chExt cx="492443" cy="501587"/>
          </a:xfrm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5C95F6E2-0C41-4715-94C8-4EB1828F1B60}"/>
                </a:ext>
              </a:extLst>
            </p:cNvPr>
            <p:cNvSpPr/>
            <p:nvPr/>
          </p:nvSpPr>
          <p:spPr>
            <a:xfrm>
              <a:off x="7068195" y="1691107"/>
              <a:ext cx="492443" cy="492443"/>
            </a:xfrm>
            <a:prstGeom prst="ellipse">
              <a:avLst/>
            </a:prstGeom>
            <a:solidFill>
              <a:srgbClr val="562B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DDDBD61-251D-44D9-B2A1-26653080CF63}"/>
                </a:ext>
              </a:extLst>
            </p:cNvPr>
            <p:cNvSpPr txBox="1"/>
            <p:nvPr/>
          </p:nvSpPr>
          <p:spPr>
            <a:xfrm>
              <a:off x="7188253" y="1731029"/>
              <a:ext cx="238848" cy="46166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3000" dirty="0">
                  <a:solidFill>
                    <a:schemeClr val="bg1"/>
                  </a:solidFill>
                  <a:latin typeface="나눔스퀘어라운드OTF ExtraBold" panose="020B0600000101010101" pitchFamily="34" charset="-127"/>
                  <a:ea typeface="나눔스퀘어라운드OTF ExtraBold" panose="020B0600000101010101" pitchFamily="34" charset="-127"/>
                </a:rPr>
                <a:t>1</a:t>
              </a:r>
              <a:endParaRPr lang="ko-KR" altLang="en-US" sz="3000" dirty="0">
                <a:solidFill>
                  <a:schemeClr val="bg1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endParaRPr>
            </a:p>
          </p:txBody>
        </p:sp>
      </p:grpSp>
      <p:pic>
        <p:nvPicPr>
          <p:cNvPr id="1026" name="Picture 2" descr="팀 리더 - 무료 마케팅개 아이콘">
            <a:extLst>
              <a:ext uri="{FF2B5EF4-FFF2-40B4-BE49-F238E27FC236}">
                <a16:creationId xmlns:a16="http://schemas.microsoft.com/office/drawing/2014/main" id="{85AA5EA8-49A8-45B4-B7BF-41B819AC2B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5677" y="1253421"/>
            <a:ext cx="2860646" cy="2860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말풍선 - 무료 멀티미디어개 아이콘">
            <a:extLst>
              <a:ext uri="{FF2B5EF4-FFF2-40B4-BE49-F238E27FC236}">
                <a16:creationId xmlns:a16="http://schemas.microsoft.com/office/drawing/2014/main" id="{FC40F935-A024-4EE2-8FD1-D999F76218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6778" y="1363925"/>
            <a:ext cx="3048699" cy="3048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4" descr="말풍선 - 무료 멀티미디어개 아이콘">
            <a:extLst>
              <a:ext uri="{FF2B5EF4-FFF2-40B4-BE49-F238E27FC236}">
                <a16:creationId xmlns:a16="http://schemas.microsoft.com/office/drawing/2014/main" id="{DE063226-7776-464F-9084-39EE746822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486523" y="1363925"/>
            <a:ext cx="3048697" cy="3048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4" descr="말풍선 - 무료 멀티미디어개 아이콘">
            <a:extLst>
              <a:ext uri="{FF2B5EF4-FFF2-40B4-BE49-F238E27FC236}">
                <a16:creationId xmlns:a16="http://schemas.microsoft.com/office/drawing/2014/main" id="{01774E82-C4CA-43E8-BFBB-B64AD7018F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6096000" y="3630302"/>
            <a:ext cx="3048699" cy="2960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F80C3B3A-E685-493F-B092-77D209E44157}"/>
              </a:ext>
            </a:extLst>
          </p:cNvPr>
          <p:cNvSpPr txBox="1"/>
          <p:nvPr/>
        </p:nvSpPr>
        <p:spPr>
          <a:xfrm>
            <a:off x="8083711" y="2360578"/>
            <a:ext cx="21948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latin typeface="나눔스퀘어라운드OTF ExtraBold" panose="020B0600000101010101" charset="-127"/>
                <a:ea typeface="나눔스퀘어라운드OTF ExtraBold" panose="020B0600000101010101" charset="-127"/>
              </a:rPr>
              <a:t>순위웹사이트</a:t>
            </a:r>
            <a:r>
              <a:rPr lang="ko-KR" altLang="en-US" dirty="0">
                <a:latin typeface="나눔스퀘어라운드OTF ExtraBold" panose="020B0600000101010101" charset="-127"/>
                <a:ea typeface="나눔스퀘어라운드OTF ExtraBold" panose="020B0600000101010101" charset="-127"/>
              </a:rPr>
              <a:t> </a:t>
            </a:r>
            <a:r>
              <a:rPr lang="ko-KR" altLang="en-US" dirty="0" err="1">
                <a:latin typeface="나눔스퀘어라운드OTF ExtraBold" panose="020B0600000101010101" charset="-127"/>
                <a:ea typeface="나눔스퀘어라운드OTF ExtraBold" panose="020B0600000101010101" charset="-127"/>
              </a:rPr>
              <a:t>크롤링</a:t>
            </a:r>
            <a:r>
              <a:rPr lang="en-US" altLang="ko-KR" dirty="0">
                <a:latin typeface="나눔스퀘어라운드OTF ExtraBold" panose="020B0600000101010101" charset="-127"/>
                <a:ea typeface="나눔스퀘어라운드OTF ExtraBold" panose="020B0600000101010101" charset="-127"/>
              </a:rPr>
              <a:t>,</a:t>
            </a:r>
          </a:p>
          <a:p>
            <a:r>
              <a:rPr lang="ko-KR" altLang="en-US" dirty="0">
                <a:latin typeface="나눔스퀘어라운드OTF ExtraBold" panose="020B0600000101010101" charset="-127"/>
                <a:ea typeface="나눔스퀘어라운드OTF ExtraBold" panose="020B0600000101010101" charset="-127"/>
              </a:rPr>
              <a:t>시각화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29AF915-EB3D-4ED2-9B0B-689103035575}"/>
              </a:ext>
            </a:extLst>
          </p:cNvPr>
          <p:cNvSpPr txBox="1"/>
          <p:nvPr/>
        </p:nvSpPr>
        <p:spPr>
          <a:xfrm>
            <a:off x="2023362" y="2360578"/>
            <a:ext cx="21948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latin typeface="나눔스퀘어라운드OTF ExtraBold" panose="020B0600000101010101" charset="-127"/>
                <a:ea typeface="나눔스퀘어라운드OTF ExtraBold" panose="020B0600000101010101" charset="-127"/>
              </a:rPr>
              <a:t>순위웹사이트</a:t>
            </a:r>
            <a:r>
              <a:rPr lang="ko-KR" altLang="en-US" dirty="0">
                <a:latin typeface="나눔스퀘어라운드OTF ExtraBold" panose="020B0600000101010101" charset="-127"/>
                <a:ea typeface="나눔스퀘어라운드OTF ExtraBold" panose="020B0600000101010101" charset="-127"/>
              </a:rPr>
              <a:t> </a:t>
            </a:r>
            <a:r>
              <a:rPr lang="ko-KR" altLang="en-US" dirty="0" err="1">
                <a:latin typeface="나눔스퀘어라운드OTF ExtraBold" panose="020B0600000101010101" charset="-127"/>
                <a:ea typeface="나눔스퀘어라운드OTF ExtraBold" panose="020B0600000101010101" charset="-127"/>
              </a:rPr>
              <a:t>크롤링</a:t>
            </a:r>
            <a:r>
              <a:rPr lang="en-US" altLang="ko-KR" dirty="0">
                <a:latin typeface="나눔스퀘어라운드OTF ExtraBold" panose="020B0600000101010101" charset="-127"/>
                <a:ea typeface="나눔스퀘어라운드OTF ExtraBold" panose="020B0600000101010101" charset="-127"/>
              </a:rPr>
              <a:t>,</a:t>
            </a:r>
          </a:p>
          <a:p>
            <a:r>
              <a:rPr lang="ko-KR" altLang="en-US" dirty="0">
                <a:latin typeface="나눔스퀘어라운드OTF ExtraBold" panose="020B0600000101010101" charset="-127"/>
                <a:ea typeface="나눔스퀘어라운드OTF ExtraBold" panose="020B0600000101010101" charset="-127"/>
              </a:rPr>
              <a:t>시각화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FA094A2-047E-4F62-97BB-1820B44FFD54}"/>
              </a:ext>
            </a:extLst>
          </p:cNvPr>
          <p:cNvSpPr txBox="1"/>
          <p:nvPr/>
        </p:nvSpPr>
        <p:spPr>
          <a:xfrm>
            <a:off x="6632840" y="5029314"/>
            <a:ext cx="17926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스퀘어라운드OTF ExtraBold" panose="020B0600000101010101" charset="-127"/>
                <a:ea typeface="나눔스퀘어라운드OTF ExtraBold" panose="020B0600000101010101" charset="-127"/>
              </a:rPr>
              <a:t>YOUTUBE API, </a:t>
            </a:r>
          </a:p>
          <a:p>
            <a:r>
              <a:rPr lang="ko-KR" altLang="en-US" dirty="0">
                <a:latin typeface="나눔스퀘어라운드OTF ExtraBold" panose="020B0600000101010101" charset="-127"/>
                <a:ea typeface="나눔스퀘어라운드OTF ExtraBold" panose="020B0600000101010101" charset="-127"/>
              </a:rPr>
              <a:t>시각화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2EA777A-F160-48E6-A69C-90973B7C1837}"/>
              </a:ext>
            </a:extLst>
          </p:cNvPr>
          <p:cNvSpPr txBox="1"/>
          <p:nvPr/>
        </p:nvSpPr>
        <p:spPr>
          <a:xfrm>
            <a:off x="4662726" y="2310408"/>
            <a:ext cx="81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>
                <a:solidFill>
                  <a:srgbClr val="643C00"/>
                </a:solidFill>
                <a:latin typeface="나눔스퀘어라운드OTF ExtraBold" panose="020B0600000101010101" charset="-127"/>
                <a:ea typeface="나눔스퀘어라운드OTF ExtraBold" panose="020B0600000101010101" charset="-127"/>
              </a:rPr>
              <a:t>정민기</a:t>
            </a:r>
            <a:endParaRPr lang="ko-KR" altLang="en-US" b="1" dirty="0">
              <a:solidFill>
                <a:srgbClr val="643C00"/>
              </a:solidFill>
              <a:latin typeface="나눔스퀘어라운드OTF ExtraBold" panose="020B0600000101010101" charset="-127"/>
              <a:ea typeface="나눔스퀘어라운드OTF ExtraBold" panose="020B0600000101010101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0E447E4-11DE-472A-B509-F513ADF148DE}"/>
              </a:ext>
            </a:extLst>
          </p:cNvPr>
          <p:cNvSpPr txBox="1"/>
          <p:nvPr/>
        </p:nvSpPr>
        <p:spPr>
          <a:xfrm>
            <a:off x="6710207" y="2310408"/>
            <a:ext cx="81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>
                <a:solidFill>
                  <a:srgbClr val="643C00"/>
                </a:solidFill>
                <a:latin typeface="나눔스퀘어라운드OTF ExtraBold" panose="020B0600000101010101" charset="-127"/>
                <a:ea typeface="나눔스퀘어라운드OTF ExtraBold" panose="020B0600000101010101" charset="-127"/>
              </a:rPr>
              <a:t>진윤지</a:t>
            </a:r>
            <a:endParaRPr lang="ko-KR" altLang="en-US" b="1" dirty="0">
              <a:solidFill>
                <a:srgbClr val="643C00"/>
              </a:solidFill>
              <a:latin typeface="나눔스퀘어라운드OTF ExtraBold" panose="020B0600000101010101" charset="-127"/>
              <a:ea typeface="나눔스퀘어라운드OTF ExtraBold" panose="020B0600000101010101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7837819-D112-4E1C-8711-AC5449AF4885}"/>
              </a:ext>
            </a:extLst>
          </p:cNvPr>
          <p:cNvSpPr txBox="1"/>
          <p:nvPr/>
        </p:nvSpPr>
        <p:spPr>
          <a:xfrm>
            <a:off x="5652607" y="3914012"/>
            <a:ext cx="8867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err="1">
                <a:solidFill>
                  <a:srgbClr val="643C00"/>
                </a:solidFill>
                <a:latin typeface="나눔스퀘어라운드OTF ExtraBold" panose="020B0600000101010101" charset="-127"/>
                <a:ea typeface="나눔스퀘어라운드OTF ExtraBold" panose="020B0600000101010101" charset="-127"/>
              </a:rPr>
              <a:t>김석희</a:t>
            </a:r>
            <a:endParaRPr lang="ko-KR" altLang="en-US" sz="2000" b="1" dirty="0">
              <a:solidFill>
                <a:srgbClr val="643C00"/>
              </a:solidFill>
              <a:latin typeface="나눔스퀘어라운드OTF ExtraBold" panose="020B0600000101010101" charset="-127"/>
              <a:ea typeface="나눔스퀘어라운드OTF Extra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039838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479383F-4802-4161-B423-206EE2617538}"/>
              </a:ext>
            </a:extLst>
          </p:cNvPr>
          <p:cNvSpPr/>
          <p:nvPr/>
        </p:nvSpPr>
        <p:spPr>
          <a:xfrm>
            <a:off x="0" y="0"/>
            <a:ext cx="1359017" cy="6858000"/>
          </a:xfrm>
          <a:prstGeom prst="rect">
            <a:avLst/>
          </a:prstGeom>
          <a:solidFill>
            <a:srgbClr val="FFD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이등변 삼각형 4">
            <a:extLst>
              <a:ext uri="{FF2B5EF4-FFF2-40B4-BE49-F238E27FC236}">
                <a16:creationId xmlns:a16="http://schemas.microsoft.com/office/drawing/2014/main" id="{61E8D7B5-1296-4884-9FE9-D9685B4B5500}"/>
              </a:ext>
            </a:extLst>
          </p:cNvPr>
          <p:cNvSpPr/>
          <p:nvPr/>
        </p:nvSpPr>
        <p:spPr>
          <a:xfrm rot="16200000">
            <a:off x="949444" y="379672"/>
            <a:ext cx="819146" cy="394136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B84696-95F6-4008-B8CE-D87D1725EE36}"/>
              </a:ext>
            </a:extLst>
          </p:cNvPr>
          <p:cNvSpPr txBox="1"/>
          <p:nvPr/>
        </p:nvSpPr>
        <p:spPr>
          <a:xfrm>
            <a:off x="1013033" y="176310"/>
            <a:ext cx="5851025" cy="98488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3200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Steam site </a:t>
            </a:r>
          </a:p>
          <a:p>
            <a:r>
              <a:rPr lang="en-US" altLang="ko-KR" sz="3200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Web </a:t>
            </a:r>
            <a:r>
              <a:rPr lang="en-US" altLang="ko-KR" sz="3200" dirty="0" err="1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Crolling</a:t>
            </a:r>
            <a:r>
              <a:rPr lang="en-US" altLang="ko-KR" sz="3200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 – </a:t>
            </a:r>
            <a:r>
              <a:rPr lang="ko-KR" altLang="en-US" sz="3200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판매량</a:t>
            </a:r>
            <a:r>
              <a:rPr lang="en-US" altLang="ko-KR" sz="3200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, </a:t>
            </a:r>
            <a:r>
              <a:rPr lang="ko-KR" altLang="en-US" sz="3200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플레이 수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F02DD2B7-19B2-45CA-B88A-D488660D0199}"/>
              </a:ext>
            </a:extLst>
          </p:cNvPr>
          <p:cNvGrpSpPr/>
          <p:nvPr/>
        </p:nvGrpSpPr>
        <p:grpSpPr>
          <a:xfrm>
            <a:off x="260295" y="167166"/>
            <a:ext cx="492443" cy="501587"/>
            <a:chOff x="7068195" y="1691107"/>
            <a:chExt cx="492443" cy="501587"/>
          </a:xfrm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5C95F6E2-0C41-4715-94C8-4EB1828F1B60}"/>
                </a:ext>
              </a:extLst>
            </p:cNvPr>
            <p:cNvSpPr/>
            <p:nvPr/>
          </p:nvSpPr>
          <p:spPr>
            <a:xfrm>
              <a:off x="7068195" y="1691107"/>
              <a:ext cx="492443" cy="492443"/>
            </a:xfrm>
            <a:prstGeom prst="ellipse">
              <a:avLst/>
            </a:prstGeom>
            <a:solidFill>
              <a:srgbClr val="562B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DDDBD61-251D-44D9-B2A1-26653080CF63}"/>
                </a:ext>
              </a:extLst>
            </p:cNvPr>
            <p:cNvSpPr txBox="1"/>
            <p:nvPr/>
          </p:nvSpPr>
          <p:spPr>
            <a:xfrm>
              <a:off x="7188253" y="1731029"/>
              <a:ext cx="238848" cy="46166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3000" dirty="0">
                  <a:solidFill>
                    <a:schemeClr val="bg1"/>
                  </a:solidFill>
                  <a:latin typeface="나눔스퀘어라운드OTF ExtraBold" panose="020B0600000101010101" pitchFamily="34" charset="-127"/>
                  <a:ea typeface="나눔스퀘어라운드OTF ExtraBold" panose="020B0600000101010101" pitchFamily="34" charset="-127"/>
                </a:rPr>
                <a:t>2</a:t>
              </a:r>
              <a:endParaRPr lang="ko-KR" altLang="en-US" sz="3000" dirty="0">
                <a:solidFill>
                  <a:schemeClr val="bg1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endParaRPr>
            </a:p>
          </p:txBody>
        </p:sp>
      </p:grpSp>
      <p:pic>
        <p:nvPicPr>
          <p:cNvPr id="27" name="그림 26">
            <a:extLst>
              <a:ext uri="{FF2B5EF4-FFF2-40B4-BE49-F238E27FC236}">
                <a16:creationId xmlns:a16="http://schemas.microsoft.com/office/drawing/2014/main" id="{1CA4C2A6-2CF8-4A9E-BF18-A588F1DF94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403"/>
          <a:stretch/>
        </p:blipFill>
        <p:spPr>
          <a:xfrm>
            <a:off x="1897238" y="2253927"/>
            <a:ext cx="4429743" cy="3096057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07E24EC0-384A-4C0A-91E9-36EEDFD213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8502" y="2253927"/>
            <a:ext cx="4505954" cy="3096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8142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479383F-4802-4161-B423-206EE2617538}"/>
              </a:ext>
            </a:extLst>
          </p:cNvPr>
          <p:cNvSpPr/>
          <p:nvPr/>
        </p:nvSpPr>
        <p:spPr>
          <a:xfrm>
            <a:off x="0" y="0"/>
            <a:ext cx="1359017" cy="6858000"/>
          </a:xfrm>
          <a:prstGeom prst="rect">
            <a:avLst/>
          </a:prstGeom>
          <a:solidFill>
            <a:srgbClr val="FFD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이등변 삼각형 9">
            <a:extLst>
              <a:ext uri="{FF2B5EF4-FFF2-40B4-BE49-F238E27FC236}">
                <a16:creationId xmlns:a16="http://schemas.microsoft.com/office/drawing/2014/main" id="{A1A2E009-2DCE-435F-9CFC-F2BB547EEA95}"/>
              </a:ext>
            </a:extLst>
          </p:cNvPr>
          <p:cNvSpPr/>
          <p:nvPr/>
        </p:nvSpPr>
        <p:spPr>
          <a:xfrm rot="16200000">
            <a:off x="949444" y="379672"/>
            <a:ext cx="819146" cy="394136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842213D-38CB-49D9-B269-BA840A5A6CE9}"/>
              </a:ext>
            </a:extLst>
          </p:cNvPr>
          <p:cNvSpPr txBox="1"/>
          <p:nvPr/>
        </p:nvSpPr>
        <p:spPr>
          <a:xfrm>
            <a:off x="1013033" y="176310"/>
            <a:ext cx="8523167" cy="98488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3200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YouTube API</a:t>
            </a:r>
          </a:p>
          <a:p>
            <a:r>
              <a:rPr lang="en-US" altLang="ko-KR" sz="3200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API</a:t>
            </a:r>
            <a:r>
              <a:rPr lang="ko-KR" altLang="en-US" sz="3200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 </a:t>
            </a:r>
            <a:r>
              <a:rPr lang="en-US" altLang="ko-KR" sz="3200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– </a:t>
            </a:r>
            <a:r>
              <a:rPr lang="ko-KR" altLang="en-US" sz="3200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판매량 기준 상위 </a:t>
            </a:r>
            <a:r>
              <a:rPr lang="en-US" altLang="ko-KR" sz="3200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30</a:t>
            </a:r>
            <a:r>
              <a:rPr lang="ko-KR" altLang="en-US" sz="3200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개의 게임 유튜브 조회수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153239EF-F55A-4B3F-BCE0-8A1B7B9CFAF0}"/>
              </a:ext>
            </a:extLst>
          </p:cNvPr>
          <p:cNvGrpSpPr/>
          <p:nvPr/>
        </p:nvGrpSpPr>
        <p:grpSpPr>
          <a:xfrm>
            <a:off x="260295" y="167166"/>
            <a:ext cx="492443" cy="501587"/>
            <a:chOff x="7068195" y="1691107"/>
            <a:chExt cx="492443" cy="501587"/>
          </a:xfrm>
        </p:grpSpPr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24A77175-83FB-4C33-ACBC-4CF909B65091}"/>
                </a:ext>
              </a:extLst>
            </p:cNvPr>
            <p:cNvSpPr/>
            <p:nvPr/>
          </p:nvSpPr>
          <p:spPr>
            <a:xfrm>
              <a:off x="7068195" y="1691107"/>
              <a:ext cx="492443" cy="492443"/>
            </a:xfrm>
            <a:prstGeom prst="ellipse">
              <a:avLst/>
            </a:prstGeom>
            <a:solidFill>
              <a:srgbClr val="562B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2ACDB2B-EB69-4A92-BADE-F54E836D7E2C}"/>
                </a:ext>
              </a:extLst>
            </p:cNvPr>
            <p:cNvSpPr txBox="1"/>
            <p:nvPr/>
          </p:nvSpPr>
          <p:spPr>
            <a:xfrm>
              <a:off x="7188253" y="1731029"/>
              <a:ext cx="238848" cy="46166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3000" dirty="0">
                  <a:solidFill>
                    <a:schemeClr val="bg1"/>
                  </a:solidFill>
                  <a:latin typeface="나눔스퀘어라운드OTF ExtraBold" panose="020B0600000101010101" pitchFamily="34" charset="-127"/>
                  <a:ea typeface="나눔스퀘어라운드OTF ExtraBold" panose="020B0600000101010101" pitchFamily="34" charset="-127"/>
                </a:rPr>
                <a:t>3</a:t>
              </a:r>
              <a:endParaRPr lang="ko-KR" altLang="en-US" sz="3000" dirty="0">
                <a:solidFill>
                  <a:schemeClr val="bg1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3C56AFD1-7DEC-4889-8BEB-4A96488C4F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2641" y="1806617"/>
            <a:ext cx="3982006" cy="420111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6A36031-5097-5E20-1833-20022532F1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2781" y="1806617"/>
            <a:ext cx="3943900" cy="3600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2832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A37256B8-AB59-490B-BDBD-B87C26B342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F479383F-4802-4161-B423-206EE2617538}"/>
              </a:ext>
            </a:extLst>
          </p:cNvPr>
          <p:cNvSpPr/>
          <p:nvPr/>
        </p:nvSpPr>
        <p:spPr>
          <a:xfrm>
            <a:off x="0" y="0"/>
            <a:ext cx="1359017" cy="6858000"/>
          </a:xfrm>
          <a:prstGeom prst="rect">
            <a:avLst/>
          </a:prstGeom>
          <a:solidFill>
            <a:srgbClr val="FFD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이등변 삼각형 4">
            <a:extLst>
              <a:ext uri="{FF2B5EF4-FFF2-40B4-BE49-F238E27FC236}">
                <a16:creationId xmlns:a16="http://schemas.microsoft.com/office/drawing/2014/main" id="{61E8D7B5-1296-4884-9FE9-D9685B4B5500}"/>
              </a:ext>
            </a:extLst>
          </p:cNvPr>
          <p:cNvSpPr/>
          <p:nvPr/>
        </p:nvSpPr>
        <p:spPr>
          <a:xfrm rot="16200000">
            <a:off x="949444" y="379672"/>
            <a:ext cx="819146" cy="394136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B84696-95F6-4008-B8CE-D87D1725EE36}"/>
              </a:ext>
            </a:extLst>
          </p:cNvPr>
          <p:cNvSpPr txBox="1"/>
          <p:nvPr/>
        </p:nvSpPr>
        <p:spPr>
          <a:xfrm>
            <a:off x="1037581" y="167166"/>
            <a:ext cx="4074833" cy="98488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3200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스팀 랭킹 </a:t>
            </a:r>
            <a:endParaRPr lang="en-US" altLang="ko-KR" sz="3200" dirty="0">
              <a:solidFill>
                <a:srgbClr val="56304B"/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  <a:p>
            <a:r>
              <a:rPr lang="en-US" altLang="ko-KR" sz="3200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(</a:t>
            </a:r>
            <a:r>
              <a:rPr lang="ko-KR" altLang="en-US" sz="3200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판매량</a:t>
            </a:r>
            <a:r>
              <a:rPr lang="en-US" altLang="ko-KR" sz="3200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, </a:t>
            </a:r>
            <a:r>
              <a:rPr lang="ko-KR" altLang="en-US" sz="3200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플레이 수 비교</a:t>
            </a:r>
            <a:r>
              <a:rPr lang="en-US" altLang="ko-KR" sz="3200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)</a:t>
            </a:r>
            <a:endParaRPr lang="ko-KR" altLang="en-US" sz="3200" dirty="0">
              <a:solidFill>
                <a:srgbClr val="56304B"/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F02DD2B7-19B2-45CA-B88A-D488660D0199}"/>
              </a:ext>
            </a:extLst>
          </p:cNvPr>
          <p:cNvGrpSpPr/>
          <p:nvPr/>
        </p:nvGrpSpPr>
        <p:grpSpPr>
          <a:xfrm>
            <a:off x="272569" y="167167"/>
            <a:ext cx="492443" cy="501587"/>
            <a:chOff x="7068195" y="1691107"/>
            <a:chExt cx="492443" cy="501587"/>
          </a:xfrm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5C95F6E2-0C41-4715-94C8-4EB1828F1B60}"/>
                </a:ext>
              </a:extLst>
            </p:cNvPr>
            <p:cNvSpPr/>
            <p:nvPr/>
          </p:nvSpPr>
          <p:spPr>
            <a:xfrm>
              <a:off x="7068195" y="1691107"/>
              <a:ext cx="492443" cy="492443"/>
            </a:xfrm>
            <a:prstGeom prst="ellipse">
              <a:avLst/>
            </a:prstGeom>
            <a:solidFill>
              <a:srgbClr val="562B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DDDBD61-251D-44D9-B2A1-26653080CF63}"/>
                </a:ext>
              </a:extLst>
            </p:cNvPr>
            <p:cNvSpPr txBox="1"/>
            <p:nvPr/>
          </p:nvSpPr>
          <p:spPr>
            <a:xfrm>
              <a:off x="7188253" y="1731029"/>
              <a:ext cx="238848" cy="46166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3000" dirty="0">
                  <a:solidFill>
                    <a:schemeClr val="bg1"/>
                  </a:solidFill>
                  <a:latin typeface="나눔스퀘어라운드OTF ExtraBold" panose="020B0600000101010101" pitchFamily="34" charset="-127"/>
                  <a:ea typeface="나눔스퀘어라운드OTF ExtraBold" panose="020B0600000101010101" pitchFamily="34" charset="-127"/>
                </a:rPr>
                <a:t>4</a:t>
              </a:r>
              <a:endParaRPr lang="ko-KR" altLang="en-US" sz="3000" dirty="0">
                <a:solidFill>
                  <a:schemeClr val="bg1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endParaRPr>
            </a:p>
          </p:txBody>
        </p: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A122D909-B841-4E27-8EF2-516B701EA3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9017" y="1853967"/>
            <a:ext cx="3867974" cy="3789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0971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479383F-4802-4161-B423-206EE2617538}"/>
              </a:ext>
            </a:extLst>
          </p:cNvPr>
          <p:cNvSpPr/>
          <p:nvPr/>
        </p:nvSpPr>
        <p:spPr>
          <a:xfrm>
            <a:off x="0" y="0"/>
            <a:ext cx="1359017" cy="6858000"/>
          </a:xfrm>
          <a:prstGeom prst="rect">
            <a:avLst/>
          </a:prstGeom>
          <a:solidFill>
            <a:srgbClr val="FFD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이등변 삼각형 4">
            <a:extLst>
              <a:ext uri="{FF2B5EF4-FFF2-40B4-BE49-F238E27FC236}">
                <a16:creationId xmlns:a16="http://schemas.microsoft.com/office/drawing/2014/main" id="{61E8D7B5-1296-4884-9FE9-D9685B4B5500}"/>
              </a:ext>
            </a:extLst>
          </p:cNvPr>
          <p:cNvSpPr/>
          <p:nvPr/>
        </p:nvSpPr>
        <p:spPr>
          <a:xfrm rot="16200000">
            <a:off x="949444" y="379672"/>
            <a:ext cx="819146" cy="394136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B84696-95F6-4008-B8CE-D87D1725EE36}"/>
              </a:ext>
            </a:extLst>
          </p:cNvPr>
          <p:cNvSpPr txBox="1"/>
          <p:nvPr/>
        </p:nvSpPr>
        <p:spPr>
          <a:xfrm>
            <a:off x="1037581" y="167166"/>
            <a:ext cx="4074833" cy="98488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3200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스팀 랭킹 </a:t>
            </a:r>
            <a:endParaRPr lang="en-US" altLang="ko-KR" sz="3200" dirty="0">
              <a:solidFill>
                <a:srgbClr val="56304B"/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  <a:p>
            <a:r>
              <a:rPr lang="en-US" altLang="ko-KR" sz="3200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(</a:t>
            </a:r>
            <a:r>
              <a:rPr lang="ko-KR" altLang="en-US" sz="3200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판매량</a:t>
            </a:r>
            <a:r>
              <a:rPr lang="en-US" altLang="ko-KR" sz="3200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, </a:t>
            </a:r>
            <a:r>
              <a:rPr lang="ko-KR" altLang="en-US" sz="3200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플레이 수 비교</a:t>
            </a:r>
            <a:r>
              <a:rPr lang="en-US" altLang="ko-KR" sz="3200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)</a:t>
            </a:r>
            <a:endParaRPr lang="ko-KR" altLang="en-US" sz="3200" dirty="0">
              <a:solidFill>
                <a:srgbClr val="56304B"/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F02DD2B7-19B2-45CA-B88A-D488660D0199}"/>
              </a:ext>
            </a:extLst>
          </p:cNvPr>
          <p:cNvGrpSpPr/>
          <p:nvPr/>
        </p:nvGrpSpPr>
        <p:grpSpPr>
          <a:xfrm>
            <a:off x="272569" y="167167"/>
            <a:ext cx="492443" cy="501587"/>
            <a:chOff x="7068195" y="1691107"/>
            <a:chExt cx="492443" cy="501587"/>
          </a:xfrm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5C95F6E2-0C41-4715-94C8-4EB1828F1B60}"/>
                </a:ext>
              </a:extLst>
            </p:cNvPr>
            <p:cNvSpPr/>
            <p:nvPr/>
          </p:nvSpPr>
          <p:spPr>
            <a:xfrm>
              <a:off x="7068195" y="1691107"/>
              <a:ext cx="492443" cy="492443"/>
            </a:xfrm>
            <a:prstGeom prst="ellipse">
              <a:avLst/>
            </a:prstGeom>
            <a:solidFill>
              <a:srgbClr val="562B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DDDBD61-251D-44D9-B2A1-26653080CF63}"/>
                </a:ext>
              </a:extLst>
            </p:cNvPr>
            <p:cNvSpPr txBox="1"/>
            <p:nvPr/>
          </p:nvSpPr>
          <p:spPr>
            <a:xfrm>
              <a:off x="7188253" y="1731029"/>
              <a:ext cx="238848" cy="46166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3000" dirty="0">
                  <a:solidFill>
                    <a:schemeClr val="bg1"/>
                  </a:solidFill>
                  <a:latin typeface="나눔스퀘어라운드OTF ExtraBold" panose="020B0600000101010101" pitchFamily="34" charset="-127"/>
                  <a:ea typeface="나눔스퀘어라운드OTF ExtraBold" panose="020B0600000101010101" pitchFamily="34" charset="-127"/>
                </a:rPr>
                <a:t>4</a:t>
              </a:r>
              <a:endParaRPr lang="ko-KR" altLang="en-US" sz="3000" dirty="0">
                <a:solidFill>
                  <a:schemeClr val="bg1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A0CACFB9-68E1-4510-9F40-B3E08CF6AC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7476" y="0"/>
            <a:ext cx="5715000" cy="68580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3E4A362-2703-4CF5-A540-83F1B9C49B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9017" y="1885780"/>
            <a:ext cx="4025190" cy="3789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0418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479383F-4802-4161-B423-206EE2617538}"/>
              </a:ext>
            </a:extLst>
          </p:cNvPr>
          <p:cNvSpPr/>
          <p:nvPr/>
        </p:nvSpPr>
        <p:spPr>
          <a:xfrm>
            <a:off x="0" y="0"/>
            <a:ext cx="1359017" cy="6858000"/>
          </a:xfrm>
          <a:prstGeom prst="rect">
            <a:avLst/>
          </a:prstGeom>
          <a:solidFill>
            <a:srgbClr val="FFD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이등변 삼각형 4">
            <a:extLst>
              <a:ext uri="{FF2B5EF4-FFF2-40B4-BE49-F238E27FC236}">
                <a16:creationId xmlns:a16="http://schemas.microsoft.com/office/drawing/2014/main" id="{61E8D7B5-1296-4884-9FE9-D9685B4B5500}"/>
              </a:ext>
            </a:extLst>
          </p:cNvPr>
          <p:cNvSpPr/>
          <p:nvPr/>
        </p:nvSpPr>
        <p:spPr>
          <a:xfrm rot="16200000">
            <a:off x="949444" y="379672"/>
            <a:ext cx="819146" cy="394136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B84696-95F6-4008-B8CE-D87D1725EE36}"/>
              </a:ext>
            </a:extLst>
          </p:cNvPr>
          <p:cNvSpPr txBox="1"/>
          <p:nvPr/>
        </p:nvSpPr>
        <p:spPr>
          <a:xfrm>
            <a:off x="1037581" y="167166"/>
            <a:ext cx="4074833" cy="98488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3200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스팀 랭킹 </a:t>
            </a:r>
            <a:endParaRPr lang="en-US" altLang="ko-KR" sz="3200" dirty="0">
              <a:solidFill>
                <a:srgbClr val="56304B"/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  <a:p>
            <a:r>
              <a:rPr lang="en-US" altLang="ko-KR" sz="3200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(</a:t>
            </a:r>
            <a:r>
              <a:rPr lang="ko-KR" altLang="en-US" sz="3200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판매량</a:t>
            </a:r>
            <a:r>
              <a:rPr lang="en-US" altLang="ko-KR" sz="3200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, </a:t>
            </a:r>
            <a:r>
              <a:rPr lang="ko-KR" altLang="en-US" sz="3200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플레이 수 비교</a:t>
            </a:r>
            <a:r>
              <a:rPr lang="en-US" altLang="ko-KR" sz="3200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)</a:t>
            </a:r>
            <a:endParaRPr lang="ko-KR" altLang="en-US" sz="3200" dirty="0">
              <a:solidFill>
                <a:srgbClr val="56304B"/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F02DD2B7-19B2-45CA-B88A-D488660D0199}"/>
              </a:ext>
            </a:extLst>
          </p:cNvPr>
          <p:cNvGrpSpPr/>
          <p:nvPr/>
        </p:nvGrpSpPr>
        <p:grpSpPr>
          <a:xfrm>
            <a:off x="272569" y="167167"/>
            <a:ext cx="492443" cy="501587"/>
            <a:chOff x="7068195" y="1691107"/>
            <a:chExt cx="492443" cy="501587"/>
          </a:xfrm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5C95F6E2-0C41-4715-94C8-4EB1828F1B60}"/>
                </a:ext>
              </a:extLst>
            </p:cNvPr>
            <p:cNvSpPr/>
            <p:nvPr/>
          </p:nvSpPr>
          <p:spPr>
            <a:xfrm>
              <a:off x="7068195" y="1691107"/>
              <a:ext cx="492443" cy="492443"/>
            </a:xfrm>
            <a:prstGeom prst="ellipse">
              <a:avLst/>
            </a:prstGeom>
            <a:solidFill>
              <a:srgbClr val="562B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DDDBD61-251D-44D9-B2A1-26653080CF63}"/>
                </a:ext>
              </a:extLst>
            </p:cNvPr>
            <p:cNvSpPr txBox="1"/>
            <p:nvPr/>
          </p:nvSpPr>
          <p:spPr>
            <a:xfrm>
              <a:off x="7188253" y="1731029"/>
              <a:ext cx="238848" cy="46166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3000" dirty="0">
                  <a:solidFill>
                    <a:schemeClr val="bg1"/>
                  </a:solidFill>
                  <a:latin typeface="나눔스퀘어라운드OTF ExtraBold" panose="020B0600000101010101" pitchFamily="34" charset="-127"/>
                  <a:ea typeface="나눔스퀘어라운드OTF ExtraBold" panose="020B0600000101010101" pitchFamily="34" charset="-127"/>
                </a:rPr>
                <a:t>4</a:t>
              </a:r>
              <a:endParaRPr lang="ko-KR" altLang="en-US" sz="3000" dirty="0">
                <a:solidFill>
                  <a:schemeClr val="bg1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3ADE8BEF-4AD5-4C35-9441-FCECC6F4E0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0"/>
            <a:ext cx="4572000" cy="6858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CB2314B-FF63-4013-A049-4E35C6FBAE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9017" y="1872255"/>
            <a:ext cx="4028286" cy="3816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7463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479383F-4802-4161-B423-206EE2617538}"/>
              </a:ext>
            </a:extLst>
          </p:cNvPr>
          <p:cNvSpPr/>
          <p:nvPr/>
        </p:nvSpPr>
        <p:spPr>
          <a:xfrm>
            <a:off x="0" y="0"/>
            <a:ext cx="1359017" cy="6858000"/>
          </a:xfrm>
          <a:prstGeom prst="rect">
            <a:avLst/>
          </a:prstGeom>
          <a:solidFill>
            <a:srgbClr val="FFD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이등변 삼각형 4">
            <a:extLst>
              <a:ext uri="{FF2B5EF4-FFF2-40B4-BE49-F238E27FC236}">
                <a16:creationId xmlns:a16="http://schemas.microsoft.com/office/drawing/2014/main" id="{61E8D7B5-1296-4884-9FE9-D9685B4B5500}"/>
              </a:ext>
            </a:extLst>
          </p:cNvPr>
          <p:cNvSpPr/>
          <p:nvPr/>
        </p:nvSpPr>
        <p:spPr>
          <a:xfrm rot="16200000">
            <a:off x="949444" y="379672"/>
            <a:ext cx="819146" cy="394136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B84696-95F6-4008-B8CE-D87D1725EE36}"/>
              </a:ext>
            </a:extLst>
          </p:cNvPr>
          <p:cNvSpPr txBox="1"/>
          <p:nvPr/>
        </p:nvSpPr>
        <p:spPr>
          <a:xfrm>
            <a:off x="1037581" y="167166"/>
            <a:ext cx="4074833" cy="98488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3200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스팀 랭킹 </a:t>
            </a:r>
            <a:endParaRPr lang="en-US" altLang="ko-KR" sz="3200" dirty="0">
              <a:solidFill>
                <a:srgbClr val="56304B"/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  <a:p>
            <a:r>
              <a:rPr lang="en-US" altLang="ko-KR" sz="3200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(</a:t>
            </a:r>
            <a:r>
              <a:rPr lang="ko-KR" altLang="en-US" sz="3200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판매량</a:t>
            </a:r>
            <a:r>
              <a:rPr lang="en-US" altLang="ko-KR" sz="3200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, </a:t>
            </a:r>
            <a:r>
              <a:rPr lang="ko-KR" altLang="en-US" sz="3200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플레이 수 비교</a:t>
            </a:r>
            <a:r>
              <a:rPr lang="en-US" altLang="ko-KR" sz="3200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)</a:t>
            </a:r>
            <a:endParaRPr lang="ko-KR" altLang="en-US" sz="3200" dirty="0">
              <a:solidFill>
                <a:srgbClr val="56304B"/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F02DD2B7-19B2-45CA-B88A-D488660D0199}"/>
              </a:ext>
            </a:extLst>
          </p:cNvPr>
          <p:cNvGrpSpPr/>
          <p:nvPr/>
        </p:nvGrpSpPr>
        <p:grpSpPr>
          <a:xfrm>
            <a:off x="272569" y="167167"/>
            <a:ext cx="492443" cy="501587"/>
            <a:chOff x="7068195" y="1691107"/>
            <a:chExt cx="492443" cy="501587"/>
          </a:xfrm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5C95F6E2-0C41-4715-94C8-4EB1828F1B60}"/>
                </a:ext>
              </a:extLst>
            </p:cNvPr>
            <p:cNvSpPr/>
            <p:nvPr/>
          </p:nvSpPr>
          <p:spPr>
            <a:xfrm>
              <a:off x="7068195" y="1691107"/>
              <a:ext cx="492443" cy="492443"/>
            </a:xfrm>
            <a:prstGeom prst="ellipse">
              <a:avLst/>
            </a:prstGeom>
            <a:solidFill>
              <a:srgbClr val="562B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DDDBD61-251D-44D9-B2A1-26653080CF63}"/>
                </a:ext>
              </a:extLst>
            </p:cNvPr>
            <p:cNvSpPr txBox="1"/>
            <p:nvPr/>
          </p:nvSpPr>
          <p:spPr>
            <a:xfrm>
              <a:off x="7188253" y="1731029"/>
              <a:ext cx="238848" cy="46166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3000" dirty="0">
                  <a:solidFill>
                    <a:schemeClr val="bg1"/>
                  </a:solidFill>
                  <a:latin typeface="나눔스퀘어라운드OTF ExtraBold" panose="020B0600000101010101" pitchFamily="34" charset="-127"/>
                  <a:ea typeface="나눔스퀘어라운드OTF ExtraBold" panose="020B0600000101010101" pitchFamily="34" charset="-127"/>
                </a:rPr>
                <a:t>4</a:t>
              </a:r>
              <a:endParaRPr lang="ko-KR" altLang="en-US" sz="3000" dirty="0">
                <a:solidFill>
                  <a:schemeClr val="bg1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DFE407CA-462D-41F2-AF41-7AB4D7F37B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307" y="1257215"/>
            <a:ext cx="8150429" cy="5433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5693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9E0FCD72-B4E4-4ABD-863F-F174328302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7029" y="1288216"/>
            <a:ext cx="8177941" cy="5433619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F479383F-4802-4161-B423-206EE2617538}"/>
              </a:ext>
            </a:extLst>
          </p:cNvPr>
          <p:cNvSpPr/>
          <p:nvPr/>
        </p:nvSpPr>
        <p:spPr>
          <a:xfrm>
            <a:off x="0" y="0"/>
            <a:ext cx="1359017" cy="6858000"/>
          </a:xfrm>
          <a:prstGeom prst="rect">
            <a:avLst/>
          </a:prstGeom>
          <a:solidFill>
            <a:srgbClr val="FFD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이등변 삼각형 4">
            <a:extLst>
              <a:ext uri="{FF2B5EF4-FFF2-40B4-BE49-F238E27FC236}">
                <a16:creationId xmlns:a16="http://schemas.microsoft.com/office/drawing/2014/main" id="{61E8D7B5-1296-4884-9FE9-D9685B4B5500}"/>
              </a:ext>
            </a:extLst>
          </p:cNvPr>
          <p:cNvSpPr/>
          <p:nvPr/>
        </p:nvSpPr>
        <p:spPr>
          <a:xfrm rot="16200000">
            <a:off x="949444" y="379672"/>
            <a:ext cx="819146" cy="394136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B84696-95F6-4008-B8CE-D87D1725EE36}"/>
              </a:ext>
            </a:extLst>
          </p:cNvPr>
          <p:cNvSpPr txBox="1"/>
          <p:nvPr/>
        </p:nvSpPr>
        <p:spPr>
          <a:xfrm>
            <a:off x="1037581" y="167166"/>
            <a:ext cx="6894516" cy="98488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3200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조회수 랭킹</a:t>
            </a:r>
            <a:endParaRPr lang="en-US" altLang="ko-KR" sz="3200" dirty="0">
              <a:solidFill>
                <a:srgbClr val="56304B"/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  <a:p>
            <a:r>
              <a:rPr lang="en-US" altLang="ko-KR" sz="3200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(</a:t>
            </a:r>
            <a:r>
              <a:rPr lang="ko-KR" altLang="en-US" sz="3200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판매량</a:t>
            </a:r>
            <a:r>
              <a:rPr lang="en-US" altLang="ko-KR" sz="3200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, </a:t>
            </a:r>
            <a:r>
              <a:rPr lang="ko-KR" altLang="en-US" sz="3200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플레이 수와 유튜브 조회수 비교</a:t>
            </a:r>
            <a:r>
              <a:rPr lang="en-US" altLang="ko-KR" sz="3200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)</a:t>
            </a:r>
            <a:endParaRPr lang="ko-KR" altLang="en-US" sz="3200" dirty="0">
              <a:solidFill>
                <a:srgbClr val="56304B"/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F02DD2B7-19B2-45CA-B88A-D488660D0199}"/>
              </a:ext>
            </a:extLst>
          </p:cNvPr>
          <p:cNvGrpSpPr/>
          <p:nvPr/>
        </p:nvGrpSpPr>
        <p:grpSpPr>
          <a:xfrm>
            <a:off x="272569" y="167167"/>
            <a:ext cx="492443" cy="501587"/>
            <a:chOff x="7068195" y="1691107"/>
            <a:chExt cx="492443" cy="501587"/>
          </a:xfrm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5C95F6E2-0C41-4715-94C8-4EB1828F1B60}"/>
                </a:ext>
              </a:extLst>
            </p:cNvPr>
            <p:cNvSpPr/>
            <p:nvPr/>
          </p:nvSpPr>
          <p:spPr>
            <a:xfrm>
              <a:off x="7068195" y="1691107"/>
              <a:ext cx="492443" cy="492443"/>
            </a:xfrm>
            <a:prstGeom prst="ellipse">
              <a:avLst/>
            </a:prstGeom>
            <a:solidFill>
              <a:srgbClr val="562B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DDDBD61-251D-44D9-B2A1-26653080CF63}"/>
                </a:ext>
              </a:extLst>
            </p:cNvPr>
            <p:cNvSpPr txBox="1"/>
            <p:nvPr/>
          </p:nvSpPr>
          <p:spPr>
            <a:xfrm>
              <a:off x="7188253" y="1731029"/>
              <a:ext cx="238848" cy="46166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3000" dirty="0">
                  <a:solidFill>
                    <a:schemeClr val="bg1"/>
                  </a:solidFill>
                  <a:latin typeface="나눔스퀘어라운드OTF ExtraBold" panose="020B0600000101010101" pitchFamily="34" charset="-127"/>
                  <a:ea typeface="나눔스퀘어라운드OTF ExtraBold" panose="020B0600000101010101" pitchFamily="34" charset="-127"/>
                </a:rPr>
                <a:t>5</a:t>
              </a:r>
              <a:endParaRPr lang="ko-KR" altLang="en-US" sz="3000" dirty="0">
                <a:solidFill>
                  <a:schemeClr val="bg1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362739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1248</TotalTime>
  <Words>115</Words>
  <Application>Microsoft Office PowerPoint</Application>
  <PresentationFormat>와이드스크린</PresentationFormat>
  <Paragraphs>36</Paragraphs>
  <Slides>10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4" baseType="lpstr">
      <vt:lpstr>맑은 고딕</vt:lpstr>
      <vt:lpstr>나눔스퀘어라운드OTF ExtraBold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zer544</dc:creator>
  <cp:lastModifiedBy>석희 김</cp:lastModifiedBy>
  <cp:revision>73</cp:revision>
  <dcterms:created xsi:type="dcterms:W3CDTF">2019-11-15T01:34:19Z</dcterms:created>
  <dcterms:modified xsi:type="dcterms:W3CDTF">2024-03-30T15:18:01Z</dcterms:modified>
</cp:coreProperties>
</file>